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Montserrat ExtraBold" panose="020B0604020202020204" charset="0"/>
      <p:bold r:id="rId19"/>
      <p:boldItalic r:id="rId20"/>
    </p:embeddedFont>
    <p:embeddedFont>
      <p:font typeface="Cambria" panose="02040503050406030204" pitchFamily="18" charset="0"/>
      <p:regular r:id="rId21"/>
      <p:bold r:id="rId22"/>
      <p:italic r:id="rId23"/>
      <p:boldItalic r:id="rId24"/>
    </p:embeddedFont>
    <p:embeddedFont>
      <p:font typeface="Montserrat" panose="020B0604020202020204" charset="0"/>
      <p:regular r:id="rId25"/>
      <p:bold r:id="rId26"/>
      <p:italic r:id="rId27"/>
      <p:boldItalic r:id="rId28"/>
    </p:embeddedFont>
    <p:embeddedFont>
      <p:font typeface="Montserrat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baefe7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baefe7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baefe7ef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baefe7e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ce506fa4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ce506fa4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Heart of the school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94a0124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94a0124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bd104a6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bd104a6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Libraries have changed. Quite a year. Focus on equity/inclusion/curiosity. New ways to reach students, collaborate with teachers and grow our relationships with community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it has changed and continues to grow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3C78D8"/>
            </a:gs>
            <a:gs pos="100000">
              <a:srgbClr val="00FFFF"/>
            </a:gs>
          </a:gsLst>
          <a:lin ang="540070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3C78D8"/>
            </a:gs>
            <a:gs pos="100000">
              <a:srgbClr val="00FFFF"/>
            </a:gs>
          </a:gsLst>
          <a:lin ang="5400700" scaled="0"/>
        </a:gra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srvusd.net/2021-poetry-festival/hom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smore.com/6jkc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oraapp.com/library/srvusdc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presentation/d/1TuiBpoXJsywT71uLdGViLuNXaqTnf1IFIYgI3aIydyI/edit#slide=id.g497d42646d_0_47"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docs.google.com/presentation/d/1HqEk5uij87_gG55OKXDGnGjD5JxEgwmhN_kHv9coStw/edit" TargetMode="External"/><Relationship Id="rId4" Type="http://schemas.openxmlformats.org/officeDocument/2006/relationships/hyperlink" Target="https://drive.google.com/file/d/15gNWW4OgcEiKNp3msfkP8HommLgmvsXB/view"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srvusd.net/transformational-library/home?authuser=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standards.aas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collections.follettsoftware.com/collection/6058ccffceef000012dd1c4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youtube.com/channel/UCy_ff68rwf2TQKtoa_cQKow/featured?view_as=subscrib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Transforming our SRVUSD Secondary Libraries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Connecting with Community</a:t>
            </a:r>
            <a:endParaRPr sz="2500"/>
          </a:p>
        </p:txBody>
      </p:sp>
      <p:sp>
        <p:nvSpPr>
          <p:cNvPr id="124" name="Google Shape;12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25" name="Google Shape;125;p22"/>
          <p:cNvSpPr txBox="1"/>
          <p:nvPr/>
        </p:nvSpPr>
        <p:spPr>
          <a:xfrm>
            <a:off x="4365500" y="948700"/>
            <a:ext cx="4416000" cy="3714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60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Organizing Author visits</a:t>
            </a:r>
            <a:endParaRPr sz="1800" b="1">
              <a:solidFill>
                <a:srgbClr val="4A86E8"/>
              </a:solidFill>
              <a:latin typeface="Montserrat"/>
              <a:ea typeface="Montserrat"/>
              <a:cs typeface="Montserrat"/>
              <a:sym typeface="Montserrat"/>
            </a:endParaRPr>
          </a:p>
          <a:p>
            <a:pPr marL="457200" lvl="0" indent="-342900" algn="l" rtl="0">
              <a:lnSpc>
                <a:spcPct val="115000"/>
              </a:lnSpc>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Creating a Librarian Tri-valley network</a:t>
            </a:r>
            <a:endParaRPr sz="1800" b="1">
              <a:solidFill>
                <a:srgbClr val="4A86E8"/>
              </a:solidFill>
              <a:latin typeface="Montserrat"/>
              <a:ea typeface="Montserrat"/>
              <a:cs typeface="Montserrat"/>
              <a:sym typeface="Montserrat"/>
            </a:endParaRPr>
          </a:p>
          <a:p>
            <a:pPr marL="457200" lvl="0" indent="-342900" algn="l" rtl="0">
              <a:lnSpc>
                <a:spcPct val="115000"/>
              </a:lnSpc>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Collaborating on April Poetry </a:t>
            </a:r>
            <a:r>
              <a:rPr lang="en" sz="1800" b="1" u="sng">
                <a:solidFill>
                  <a:srgbClr val="4A86E8"/>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Festival</a:t>
            </a:r>
            <a:endParaRPr sz="1800" b="1">
              <a:solidFill>
                <a:srgbClr val="4A86E8"/>
              </a:solidFill>
              <a:latin typeface="Montserrat"/>
              <a:ea typeface="Montserrat"/>
              <a:cs typeface="Montserrat"/>
              <a:sym typeface="Montserrat"/>
            </a:endParaRPr>
          </a:p>
          <a:p>
            <a:pPr marL="457200" lvl="0" indent="-342900" algn="l" rtl="0">
              <a:lnSpc>
                <a:spcPct val="115000"/>
              </a:lnSpc>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Sharing </a:t>
            </a:r>
            <a:r>
              <a:rPr lang="en" sz="1800" b="1" u="sng">
                <a:solidFill>
                  <a:srgbClr val="4A86E8"/>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Newsletters </a:t>
            </a:r>
            <a:endParaRPr sz="1800" b="1">
              <a:solidFill>
                <a:srgbClr val="4A86E8"/>
              </a:solidFill>
              <a:latin typeface="Montserrat"/>
              <a:ea typeface="Montserrat"/>
              <a:cs typeface="Montserrat"/>
              <a:sym typeface="Montserrat"/>
            </a:endParaRPr>
          </a:p>
          <a:p>
            <a:pPr marL="457200" lvl="0" indent="-342900" algn="l" rtl="0">
              <a:lnSpc>
                <a:spcPct val="115000"/>
              </a:lnSpc>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Connecting with the CCCLib</a:t>
            </a:r>
            <a:endParaRPr sz="1800" b="1">
              <a:solidFill>
                <a:srgbClr val="4A86E8"/>
              </a:solidFill>
              <a:latin typeface="Montserrat"/>
              <a:ea typeface="Montserrat"/>
              <a:cs typeface="Montserrat"/>
              <a:sym typeface="Montserrat"/>
            </a:endParaRPr>
          </a:p>
          <a:p>
            <a:pPr marL="457200" lvl="0" indent="-342900" algn="l" rtl="0">
              <a:lnSpc>
                <a:spcPct val="115000"/>
              </a:lnSpc>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Working with Parent Organizations (PTA, Ed Fund, Site Council)</a:t>
            </a:r>
            <a:endParaRPr sz="1800" b="1">
              <a:solidFill>
                <a:srgbClr val="4A86E8"/>
              </a:solidFill>
              <a:latin typeface="Montserrat"/>
              <a:ea typeface="Montserrat"/>
              <a:cs typeface="Montserrat"/>
              <a:sym typeface="Montserrat"/>
            </a:endParaRPr>
          </a:p>
          <a:p>
            <a:pPr marL="0" lvl="0" indent="0" algn="l" rtl="0">
              <a:spcBef>
                <a:spcPts val="1000"/>
              </a:spcBef>
              <a:spcAft>
                <a:spcPts val="0"/>
              </a:spcAft>
              <a:buNone/>
            </a:pPr>
            <a:endParaRPr>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ctrTitle"/>
          </p:nvPr>
        </p:nvSpPr>
        <p:spPr>
          <a:xfrm>
            <a:off x="2302050" y="1223200"/>
            <a:ext cx="4500000" cy="219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700" b="1" i="1">
                <a:latin typeface="Montserrat"/>
                <a:ea typeface="Montserrat"/>
                <a:cs typeface="Montserrat"/>
                <a:sym typeface="Montserrat"/>
              </a:rPr>
              <a:t>“To me, the library is a place to find a new adventure and explore.”</a:t>
            </a:r>
            <a:endParaRPr sz="2700" b="1" i="1">
              <a:latin typeface="Montserrat"/>
              <a:ea typeface="Montserrat"/>
              <a:cs typeface="Montserrat"/>
              <a:sym typeface="Montserrat"/>
            </a:endParaRPr>
          </a:p>
          <a:p>
            <a:pPr marL="0" lvl="0" indent="0" algn="r" rtl="0">
              <a:spcBef>
                <a:spcPts val="0"/>
              </a:spcBef>
              <a:spcAft>
                <a:spcPts val="0"/>
              </a:spcAft>
              <a:buNone/>
            </a:pPr>
            <a:endParaRPr sz="3000" b="1">
              <a:latin typeface="Montserrat"/>
              <a:ea typeface="Montserrat"/>
              <a:cs typeface="Montserrat"/>
              <a:sym typeface="Montserrat"/>
            </a:endParaRPr>
          </a:p>
        </p:txBody>
      </p:sp>
      <p:sp>
        <p:nvSpPr>
          <p:cNvPr id="131" name="Google Shape;131;p23"/>
          <p:cNvSpPr txBox="1"/>
          <p:nvPr/>
        </p:nvSpPr>
        <p:spPr>
          <a:xfrm>
            <a:off x="2572775" y="3012850"/>
            <a:ext cx="4821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lt1"/>
                </a:solidFill>
                <a:latin typeface="Montserrat"/>
                <a:ea typeface="Montserrat"/>
                <a:cs typeface="Montserrat"/>
                <a:sym typeface="Montserrat"/>
              </a:rPr>
              <a:t>- Juliana Aziz, student</a:t>
            </a:r>
            <a:endParaRPr sz="1700">
              <a:latin typeface="Montserrat Light"/>
              <a:ea typeface="Montserrat Light"/>
              <a:cs typeface="Montserrat Light"/>
              <a:sym typeface="Montserra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Moving Beyond the Books</a:t>
            </a:r>
            <a:endParaRPr/>
          </a:p>
        </p:txBody>
      </p:sp>
      <p:sp>
        <p:nvSpPr>
          <p:cNvPr id="137" name="Google Shape;137;p24"/>
          <p:cNvSpPr txBox="1">
            <a:spLocks noGrp="1"/>
          </p:cNvSpPr>
          <p:nvPr>
            <p:ph type="body" idx="1"/>
          </p:nvPr>
        </p:nvSpPr>
        <p:spPr>
          <a:xfrm>
            <a:off x="3875700" y="1066675"/>
            <a:ext cx="4842600" cy="3548100"/>
          </a:xfrm>
          <a:prstGeom prst="rect">
            <a:avLst/>
          </a:prstGeom>
        </p:spPr>
        <p:txBody>
          <a:bodyPr spcFirstLastPara="1" wrap="square" lIns="0" tIns="0" rIns="0" bIns="0" anchor="ctr" anchorCtr="0">
            <a:noAutofit/>
          </a:bodyPr>
          <a:lstStyle/>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Ebook access and education: </a:t>
            </a:r>
            <a:r>
              <a:rPr lang="en" sz="1400" b="1" u="sng">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Sora</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Speaker Series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Book Clubs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Makerspaces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Book Fairs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Student Performances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Academic Competitions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Ethnic Celebrations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Poetry Festivals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Reflections /Visual Arts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Lunchtime Open Mic</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Breakout Boxes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Board games/puzzles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Current Events Debates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Robotics/Coding Activities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Writing Labs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Research tutorials</a:t>
            </a:r>
            <a:endParaRPr sz="1600" b="1">
              <a:solidFill>
                <a:schemeClr val="accen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accent1"/>
              </a:buClr>
              <a:buSzPts val="1600"/>
              <a:buFont typeface="Montserrat"/>
              <a:buChar char="●"/>
            </a:pPr>
            <a:r>
              <a:rPr lang="en" sz="1600" b="1">
                <a:solidFill>
                  <a:schemeClr val="accent1"/>
                </a:solidFill>
                <a:latin typeface="Montserrat"/>
                <a:ea typeface="Montserrat"/>
                <a:cs typeface="Montserrat"/>
                <a:sym typeface="Montserrat"/>
              </a:rPr>
              <a:t>Databases</a:t>
            </a:r>
            <a:endParaRPr sz="1600" b="1">
              <a:solidFill>
                <a:schemeClr val="accent1"/>
              </a:solidFill>
              <a:latin typeface="Montserrat"/>
              <a:ea typeface="Montserrat"/>
              <a:cs typeface="Montserrat"/>
              <a:sym typeface="Montserrat"/>
            </a:endParaRPr>
          </a:p>
          <a:p>
            <a:pPr marL="0" lvl="0" indent="0" algn="l" rtl="0">
              <a:spcBef>
                <a:spcPts val="0"/>
              </a:spcBef>
              <a:spcAft>
                <a:spcPts val="1000"/>
              </a:spcAft>
              <a:buNone/>
            </a:pPr>
            <a:endParaRPr/>
          </a:p>
        </p:txBody>
      </p:sp>
      <p:sp>
        <p:nvSpPr>
          <p:cNvPr id="138" name="Google Shape;138;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body" idx="4294967295"/>
          </p:nvPr>
        </p:nvSpPr>
        <p:spPr>
          <a:xfrm>
            <a:off x="964650" y="481100"/>
            <a:ext cx="6090900" cy="34962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2000" b="1" i="1">
                <a:solidFill>
                  <a:srgbClr val="FFFFFF"/>
                </a:solidFill>
                <a:latin typeface="Montserrat"/>
                <a:ea typeface="Montserrat"/>
                <a:cs typeface="Montserrat"/>
                <a:sym typeface="Montserrat"/>
              </a:rPr>
              <a:t>“Being in the library means community.  When I am feeling down or when I feel sad, I can go to the library and I know there are people who support me and I know there are plenty of others who feel as I do.”</a:t>
            </a:r>
            <a:endParaRPr sz="2000" b="1">
              <a:solidFill>
                <a:srgbClr val="FFFFFF"/>
              </a:solidFill>
              <a:latin typeface="Montserrat"/>
              <a:ea typeface="Montserrat"/>
              <a:cs typeface="Montserrat"/>
              <a:sym typeface="Montserrat"/>
            </a:endParaRPr>
          </a:p>
          <a:p>
            <a:pPr marL="0" lvl="0" indent="0" algn="r" rtl="0">
              <a:spcBef>
                <a:spcPts val="1000"/>
              </a:spcBef>
              <a:spcAft>
                <a:spcPts val="1000"/>
              </a:spcAft>
              <a:buNone/>
            </a:pPr>
            <a:r>
              <a:rPr lang="en" sz="2000" b="1">
                <a:solidFill>
                  <a:srgbClr val="FFFFFF"/>
                </a:solidFill>
                <a:latin typeface="Montserrat"/>
                <a:ea typeface="Montserrat"/>
                <a:cs typeface="Montserrat"/>
                <a:sym typeface="Montserrat"/>
              </a:rPr>
              <a:t>-- Jessica Lee, student</a:t>
            </a:r>
            <a:endParaRPr sz="1800">
              <a:solidFill>
                <a:srgbClr val="FFFFFF"/>
              </a:solidFill>
            </a:endParaRPr>
          </a:p>
        </p:txBody>
      </p:sp>
      <p:sp>
        <p:nvSpPr>
          <p:cNvPr id="144" name="Google Shape;144;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Supporting</a:t>
            </a:r>
            <a:endParaRPr/>
          </a:p>
          <a:p>
            <a:pPr marL="0" lvl="0" indent="0" algn="l" rtl="0">
              <a:spcBef>
                <a:spcPts val="0"/>
              </a:spcBef>
              <a:spcAft>
                <a:spcPts val="0"/>
              </a:spcAft>
              <a:buNone/>
            </a:pPr>
            <a:r>
              <a:rPr lang="en"/>
              <a:t>      all Students</a:t>
            </a:r>
            <a:endParaRPr/>
          </a:p>
        </p:txBody>
      </p:sp>
      <p:sp>
        <p:nvSpPr>
          <p:cNvPr id="150" name="Google Shape;150;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51" name="Google Shape;151;p26"/>
          <p:cNvSpPr txBox="1"/>
          <p:nvPr/>
        </p:nvSpPr>
        <p:spPr>
          <a:xfrm>
            <a:off x="4247050" y="1151625"/>
            <a:ext cx="4365300" cy="2647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Social Emotional Learning (SEL) and Teaching </a:t>
            </a:r>
            <a:r>
              <a:rPr lang="en" sz="1800" b="1" u="sng">
                <a:solidFill>
                  <a:srgbClr val="4A86E8"/>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Empathy</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u="sng">
                <a:solidFill>
                  <a:srgbClr val="4A86E8"/>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Equity </a:t>
            </a:r>
            <a:r>
              <a:rPr lang="en" sz="1800" b="1">
                <a:solidFill>
                  <a:srgbClr val="4A86E8"/>
                </a:solidFill>
                <a:latin typeface="Montserrat"/>
                <a:ea typeface="Montserrat"/>
                <a:cs typeface="Montserrat"/>
                <a:sym typeface="Montserrat"/>
              </a:rPr>
              <a:t>and Inclusion</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Safe Space</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u="sng">
                <a:solidFill>
                  <a:srgbClr val="4A86E8"/>
                </a:solidFill>
                <a:latin typeface="Montserrat"/>
                <a:ea typeface="Montserrat"/>
                <a:cs typeface="Montserrat"/>
                <a:sym typeface="Montserra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Bibliotherapy</a:t>
            </a:r>
            <a:r>
              <a:rPr lang="en" sz="1800" b="1">
                <a:solidFill>
                  <a:srgbClr val="4A86E8"/>
                </a:solidFill>
                <a:latin typeface="Montserrat"/>
                <a:ea typeface="Montserrat"/>
                <a:cs typeface="Montserrat"/>
                <a:sym typeface="Montserrat"/>
              </a:rPr>
              <a:t>- Books help us feel better</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Clubs and groups</a:t>
            </a:r>
            <a:endParaRPr sz="1800" b="1">
              <a:solidFill>
                <a:srgbClr val="4A86E8"/>
              </a:solidFill>
              <a:latin typeface="Montserrat"/>
              <a:ea typeface="Montserrat"/>
              <a:cs typeface="Montserrat"/>
              <a:sym typeface="Montserrat"/>
            </a:endParaRPr>
          </a:p>
          <a:p>
            <a:pPr marL="0" lvl="0" indent="0" algn="l" rtl="0">
              <a:spcBef>
                <a:spcPts val="0"/>
              </a:spcBef>
              <a:spcAft>
                <a:spcPts val="0"/>
              </a:spcAft>
              <a:buNone/>
            </a:pPr>
            <a:endParaRPr sz="1600" b="1">
              <a:solidFill>
                <a:srgbClr val="4A86E8"/>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ctrTitle"/>
          </p:nvPr>
        </p:nvSpPr>
        <p:spPr>
          <a:xfrm>
            <a:off x="2438550" y="1101075"/>
            <a:ext cx="4266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Thank you</a:t>
            </a:r>
            <a:endParaRPr/>
          </a:p>
        </p:txBody>
      </p:sp>
      <p:sp>
        <p:nvSpPr>
          <p:cNvPr id="157" name="Google Shape;157;p27"/>
          <p:cNvSpPr txBox="1">
            <a:spLocks noGrp="1"/>
          </p:cNvSpPr>
          <p:nvPr>
            <p:ph type="subTitle" idx="1"/>
          </p:nvPr>
        </p:nvSpPr>
        <p:spPr>
          <a:xfrm>
            <a:off x="2438550" y="2472079"/>
            <a:ext cx="4266900" cy="7848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 b="1">
                <a:latin typeface="Montserrat"/>
                <a:ea typeface="Montserrat"/>
                <a:cs typeface="Montserrat"/>
                <a:sym typeface="Montserrat"/>
              </a:rPr>
              <a:t>Jo Loecher, Co-Lead Librarian</a:t>
            </a:r>
            <a:endParaRPr b="1">
              <a:latin typeface="Montserrat"/>
              <a:ea typeface="Montserrat"/>
              <a:cs typeface="Montserrat"/>
              <a:sym typeface="Montserrat"/>
            </a:endParaRPr>
          </a:p>
          <a:p>
            <a:pPr marL="0" lvl="0" indent="0" algn="ctr" rtl="0">
              <a:lnSpc>
                <a:spcPct val="100000"/>
              </a:lnSpc>
              <a:spcBef>
                <a:spcPts val="0"/>
              </a:spcBef>
              <a:spcAft>
                <a:spcPts val="0"/>
              </a:spcAft>
              <a:buNone/>
            </a:pPr>
            <a:r>
              <a:rPr lang="en" b="1">
                <a:latin typeface="Montserrat"/>
                <a:ea typeface="Montserrat"/>
                <a:cs typeface="Montserrat"/>
                <a:sym typeface="Montserrat"/>
              </a:rPr>
              <a:t>Gale Ranch MS</a:t>
            </a:r>
            <a:endParaRPr b="1">
              <a:latin typeface="Montserrat"/>
              <a:ea typeface="Montserrat"/>
              <a:cs typeface="Montserrat"/>
              <a:sym typeface="Montserrat"/>
            </a:endParaRPr>
          </a:p>
          <a:p>
            <a:pPr marL="0" lvl="0" indent="0" algn="ctr" rtl="0">
              <a:lnSpc>
                <a:spcPct val="100000"/>
              </a:lnSpc>
              <a:spcBef>
                <a:spcPts val="0"/>
              </a:spcBef>
              <a:spcAft>
                <a:spcPts val="0"/>
              </a:spcAft>
              <a:buNone/>
            </a:pPr>
            <a:endParaRPr b="1">
              <a:latin typeface="Montserrat"/>
              <a:ea typeface="Montserrat"/>
              <a:cs typeface="Montserrat"/>
              <a:sym typeface="Montserrat"/>
            </a:endParaRPr>
          </a:p>
          <a:p>
            <a:pPr marL="0" lvl="0" indent="0" algn="ctr" rtl="0">
              <a:lnSpc>
                <a:spcPct val="100000"/>
              </a:lnSpc>
              <a:spcBef>
                <a:spcPts val="0"/>
              </a:spcBef>
              <a:spcAft>
                <a:spcPts val="0"/>
              </a:spcAft>
              <a:buNone/>
            </a:pPr>
            <a:r>
              <a:rPr lang="en" b="1">
                <a:latin typeface="Montserrat"/>
                <a:ea typeface="Montserrat"/>
                <a:cs typeface="Montserrat"/>
                <a:sym typeface="Montserrat"/>
              </a:rPr>
              <a:t>Stacey Quick, Co-Lead Librarian</a:t>
            </a:r>
            <a:endParaRPr b="1">
              <a:latin typeface="Montserrat"/>
              <a:ea typeface="Montserrat"/>
              <a:cs typeface="Montserrat"/>
              <a:sym typeface="Montserrat"/>
            </a:endParaRPr>
          </a:p>
          <a:p>
            <a:pPr marL="0" lvl="0" indent="0" algn="ctr" rtl="0">
              <a:lnSpc>
                <a:spcPct val="100000"/>
              </a:lnSpc>
              <a:spcBef>
                <a:spcPts val="0"/>
              </a:spcBef>
              <a:spcAft>
                <a:spcPts val="0"/>
              </a:spcAft>
              <a:buNone/>
            </a:pPr>
            <a:r>
              <a:rPr lang="en" b="1">
                <a:latin typeface="Montserrat"/>
                <a:ea typeface="Montserrat"/>
                <a:cs typeface="Montserrat"/>
                <a:sym typeface="Montserrat"/>
              </a:rPr>
              <a:t>California HS</a:t>
            </a:r>
            <a:endParaRPr b="1">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61"/>
        <p:cNvGrpSpPr/>
        <p:nvPr/>
      </p:nvGrpSpPr>
      <p:grpSpPr>
        <a:xfrm>
          <a:off x="0" y="0"/>
          <a:ext cx="0" cy="0"/>
          <a:chOff x="0" y="0"/>
          <a:chExt cx="0" cy="0"/>
        </a:xfrm>
      </p:grpSpPr>
      <p:pic>
        <p:nvPicPr>
          <p:cNvPr id="162" name="Google Shape;162;p28">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163" name="Google Shape;163;p28"/>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164" name="Google Shape;164;p28"/>
          <p:cNvGrpSpPr/>
          <p:nvPr/>
        </p:nvGrpSpPr>
        <p:grpSpPr>
          <a:xfrm>
            <a:off x="690575" y="3290132"/>
            <a:ext cx="7762851" cy="892418"/>
            <a:chOff x="801125" y="3213932"/>
            <a:chExt cx="7762851" cy="892418"/>
          </a:xfrm>
        </p:grpSpPr>
        <p:grpSp>
          <p:nvGrpSpPr>
            <p:cNvPr id="165" name="Google Shape;165;p28"/>
            <p:cNvGrpSpPr/>
            <p:nvPr/>
          </p:nvGrpSpPr>
          <p:grpSpPr>
            <a:xfrm>
              <a:off x="4845759" y="3213932"/>
              <a:ext cx="1695900" cy="892418"/>
              <a:chOff x="4845759" y="3213932"/>
              <a:chExt cx="1695900" cy="892418"/>
            </a:xfrm>
          </p:grpSpPr>
          <p:sp>
            <p:nvSpPr>
              <p:cNvPr id="166" name="Google Shape;166;p28"/>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67" name="Google Shape;167;p28"/>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68" name="Google Shape;168;p28"/>
            <p:cNvGrpSpPr/>
            <p:nvPr/>
          </p:nvGrpSpPr>
          <p:grpSpPr>
            <a:xfrm>
              <a:off x="2823442" y="3214222"/>
              <a:ext cx="1695900" cy="892128"/>
              <a:chOff x="2823442" y="3214222"/>
              <a:chExt cx="1695900" cy="892128"/>
            </a:xfrm>
          </p:grpSpPr>
          <p:sp>
            <p:nvSpPr>
              <p:cNvPr id="169" name="Google Shape;169;p28"/>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70" name="Google Shape;170;p28"/>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71" name="Google Shape;171;p28"/>
            <p:cNvGrpSpPr/>
            <p:nvPr/>
          </p:nvGrpSpPr>
          <p:grpSpPr>
            <a:xfrm>
              <a:off x="6868076" y="3213932"/>
              <a:ext cx="1695900" cy="892418"/>
              <a:chOff x="6868076" y="3213932"/>
              <a:chExt cx="1695900" cy="892418"/>
            </a:xfrm>
          </p:grpSpPr>
          <p:sp>
            <p:nvSpPr>
              <p:cNvPr id="172" name="Google Shape;172;p28"/>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73" name="Google Shape;173;p28"/>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74" name="Google Shape;174;p28"/>
            <p:cNvGrpSpPr/>
            <p:nvPr/>
          </p:nvGrpSpPr>
          <p:grpSpPr>
            <a:xfrm>
              <a:off x="801125" y="3214206"/>
              <a:ext cx="1695900" cy="892144"/>
              <a:chOff x="801125" y="3214206"/>
              <a:chExt cx="1695900" cy="892144"/>
            </a:xfrm>
          </p:grpSpPr>
          <p:sp>
            <p:nvSpPr>
              <p:cNvPr id="175" name="Google Shape;175;p28"/>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76" name="Google Shape;176;p28"/>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
        <p:nvSpPr>
          <p:cNvPr id="177" name="Google Shape;177;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Welcome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 name="Google Shape;68;p14"/>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Celebrating National Library Week! </a:t>
            </a:r>
            <a:endParaRPr sz="1800" b="1">
              <a:solidFill>
                <a:srgbClr val="4A86E8"/>
              </a:solidFill>
              <a:latin typeface="Montserrat"/>
              <a:ea typeface="Montserrat"/>
              <a:cs typeface="Montserrat"/>
              <a:sym typeface="Montserrat"/>
            </a:endParaRPr>
          </a:p>
          <a:p>
            <a:pPr marL="0" lvl="0" indent="457200" algn="l" rtl="0">
              <a:spcBef>
                <a:spcPts val="1000"/>
              </a:spcBef>
              <a:spcAft>
                <a:spcPts val="0"/>
              </a:spcAft>
              <a:buNone/>
            </a:pPr>
            <a:r>
              <a:rPr lang="en" sz="1800" b="1">
                <a:solidFill>
                  <a:srgbClr val="4A86E8"/>
                </a:solidFill>
                <a:latin typeface="Montserrat"/>
                <a:ea typeface="Montserrat"/>
                <a:cs typeface="Montserrat"/>
                <a:sym typeface="Montserrat"/>
              </a:rPr>
              <a:t>              April 18-24, 2021</a:t>
            </a:r>
            <a:endParaRPr sz="1800" b="1">
              <a:solidFill>
                <a:srgbClr val="4A86E8"/>
              </a:solidFill>
              <a:latin typeface="Montserrat"/>
              <a:ea typeface="Montserrat"/>
              <a:cs typeface="Montserrat"/>
              <a:sym typeface="Montserrat"/>
            </a:endParaRPr>
          </a:p>
          <a:p>
            <a:pPr marL="457200" lvl="0" indent="-342900" algn="l" rtl="0">
              <a:spcBef>
                <a:spcPts val="100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SRVUSD  Transformational Secondary LIbraries </a:t>
            </a:r>
            <a:r>
              <a:rPr lang="en" sz="1800" b="1" u="sng">
                <a:solidFill>
                  <a:srgbClr val="4A86E8"/>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website</a:t>
            </a:r>
            <a:endParaRPr/>
          </a:p>
          <a:p>
            <a:pPr marL="457200" lvl="0" indent="0" algn="l" rtl="0">
              <a:spcBef>
                <a:spcPts val="1000"/>
              </a:spcBef>
              <a:spcAft>
                <a:spcPts val="0"/>
              </a:spcAft>
              <a:buNone/>
            </a:pPr>
            <a:endParaRPr/>
          </a:p>
          <a:p>
            <a:pPr marL="457200" lvl="0" indent="-342900" algn="l" rtl="0">
              <a:spcBef>
                <a:spcPts val="1000"/>
              </a:spcBef>
              <a:spcAft>
                <a:spcPts val="0"/>
              </a:spcAft>
              <a:buClr>
                <a:srgbClr val="4A86E8"/>
              </a:buClr>
              <a:buSzPts val="1800"/>
              <a:buFont typeface="Montserrat"/>
              <a:buChar char="●"/>
            </a:pPr>
            <a:r>
              <a:rPr lang="en" sz="1800" b="1" u="sng">
                <a:solidFill>
                  <a:srgbClr val="4A86E8"/>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National Library Standards</a:t>
            </a:r>
            <a:endParaRPr sz="1800" b="1">
              <a:solidFill>
                <a:srgbClr val="4A86E8"/>
              </a:solidFill>
              <a:latin typeface="Montserrat"/>
              <a:ea typeface="Montserrat"/>
              <a:cs typeface="Montserrat"/>
              <a:sym typeface="Montserrat"/>
            </a:endParaRPr>
          </a:p>
        </p:txBody>
      </p:sp>
      <p:sp>
        <p:nvSpPr>
          <p:cNvPr id="69" name="Google Shape;69;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ctrTitle" idx="4294967295"/>
          </p:nvPr>
        </p:nvSpPr>
        <p:spPr>
          <a:xfrm>
            <a:off x="1368050" y="1101700"/>
            <a:ext cx="6246000" cy="240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i="1"/>
              <a:t>“Our teacher- librarian is instrumental in our literacy needs in that she provides support and collaboration, knowledge of current reading trends, research and educational practices, and shares a love of reading with all of us.”</a:t>
            </a:r>
            <a:endParaRPr sz="2000"/>
          </a:p>
          <a:p>
            <a:pPr marL="0" lvl="0" indent="0" algn="r" rtl="0">
              <a:spcBef>
                <a:spcPts val="0"/>
              </a:spcBef>
              <a:spcAft>
                <a:spcPts val="0"/>
              </a:spcAft>
              <a:buNone/>
            </a:pPr>
            <a:r>
              <a:rPr lang="en" sz="2000"/>
              <a:t> </a:t>
            </a:r>
            <a:endParaRPr sz="2000"/>
          </a:p>
        </p:txBody>
      </p:sp>
      <p:sp>
        <p:nvSpPr>
          <p:cNvPr id="75" name="Google Shape;75;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6" name="Google Shape;76;p15"/>
          <p:cNvSpPr txBox="1"/>
          <p:nvPr/>
        </p:nvSpPr>
        <p:spPr>
          <a:xfrm>
            <a:off x="1286150" y="3418825"/>
            <a:ext cx="6158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Montserrat ExtraBold"/>
                <a:ea typeface="Montserrat ExtraBold"/>
                <a:cs typeface="Montserrat ExtraBold"/>
                <a:sym typeface="Montserrat ExtraBold"/>
              </a:rPr>
              <a:t>-- Nancy Dougherty, Reading Intervention teacher</a:t>
            </a:r>
            <a:endParaRPr sz="1100">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Fostering Literacy</a:t>
            </a:r>
            <a:endParaRPr/>
          </a:p>
        </p:txBody>
      </p:sp>
      <p:sp>
        <p:nvSpPr>
          <p:cNvPr id="82" name="Google Shape;82;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3" name="Google Shape;83;p16"/>
          <p:cNvSpPr txBox="1"/>
          <p:nvPr/>
        </p:nvSpPr>
        <p:spPr>
          <a:xfrm>
            <a:off x="3615725" y="236925"/>
            <a:ext cx="4469100" cy="4556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Instructing small groups </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Facilitating Book Clubs </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Organizing Author visits</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Creating thematic units</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Purchasing Ebooks- SORA</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Curating lists and </a:t>
            </a:r>
            <a:r>
              <a:rPr lang="en" sz="1800" b="1" u="sng">
                <a:solidFill>
                  <a:srgbClr val="4A86E8"/>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collections </a:t>
            </a:r>
            <a:r>
              <a:rPr lang="en" sz="1800" b="1">
                <a:solidFill>
                  <a:srgbClr val="4A86E8"/>
                </a:solidFill>
                <a:latin typeface="Montserrat"/>
                <a:ea typeface="Montserrat"/>
                <a:cs typeface="Montserrat"/>
                <a:sym typeface="Montserrat"/>
              </a:rPr>
              <a:t>for teachers and students</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Providing continuous checkouts- curbside/walk-ups during remote learning</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Continuing 24/7 availability </a:t>
            </a:r>
            <a:endParaRPr sz="1800" b="1">
              <a:solidFill>
                <a:srgbClr val="4A86E8"/>
              </a:solidFill>
              <a:latin typeface="Montserrat"/>
              <a:ea typeface="Montserrat"/>
              <a:cs typeface="Montserrat"/>
              <a:sym typeface="Montserrat"/>
            </a:endParaRPr>
          </a:p>
          <a:p>
            <a:pPr marL="457200" lvl="0" indent="0" algn="l" rtl="0">
              <a:spcBef>
                <a:spcPts val="0"/>
              </a:spcBef>
              <a:spcAft>
                <a:spcPts val="0"/>
              </a:spcAft>
              <a:buNone/>
            </a:pPr>
            <a:r>
              <a:rPr lang="en" sz="1800" b="1">
                <a:solidFill>
                  <a:srgbClr val="4A86E8"/>
                </a:solidFill>
                <a:latin typeface="Montserrat"/>
                <a:ea typeface="Montserrat"/>
                <a:cs typeface="Montserrat"/>
                <a:sym typeface="Montserrat"/>
              </a:rPr>
              <a:t>online</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Providing Book talks via Zoom and library </a:t>
            </a:r>
            <a:r>
              <a:rPr lang="en" sz="1800" b="1" u="sng">
                <a:solidFill>
                  <a:srgbClr val="4A86E8"/>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YouTube</a:t>
            </a:r>
            <a:r>
              <a:rPr lang="en" sz="1800" b="1" u="sng">
                <a:solidFill>
                  <a:schemeClr val="hlink"/>
                </a:solidFill>
                <a:latin typeface="Montserrat"/>
                <a:ea typeface="Montserrat"/>
                <a:cs typeface="Montserrat"/>
                <a:sym typeface="Montserrat"/>
                <a:hlinkClick r:id="rId4"/>
              </a:rPr>
              <a:t> </a:t>
            </a:r>
            <a:r>
              <a:rPr lang="en" sz="1800" b="1">
                <a:solidFill>
                  <a:srgbClr val="4A86E8"/>
                </a:solidFill>
                <a:latin typeface="Montserrat"/>
                <a:ea typeface="Montserrat"/>
                <a:cs typeface="Montserrat"/>
                <a:sym typeface="Montserrat"/>
              </a:rPr>
              <a:t>channels </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Social media presence</a:t>
            </a:r>
            <a:endParaRPr>
              <a:latin typeface="Montserrat Light"/>
              <a:ea typeface="Montserrat Light"/>
              <a:cs typeface="Montserrat Light"/>
              <a:sym typeface="Montserrat Light"/>
            </a:endParaRPr>
          </a:p>
          <a:p>
            <a:pPr marL="0" lvl="0" indent="0" algn="l" rtl="0">
              <a:spcBef>
                <a:spcPts val="0"/>
              </a:spcBef>
              <a:spcAft>
                <a:spcPts val="0"/>
              </a:spcAft>
              <a:buNone/>
            </a:pPr>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012" scaled="0"/>
        </a:gra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subTitle" idx="4294967295"/>
          </p:nvPr>
        </p:nvSpPr>
        <p:spPr>
          <a:xfrm>
            <a:off x="504800" y="797350"/>
            <a:ext cx="7787400" cy="2751000"/>
          </a:xfrm>
          <a:prstGeom prst="rect">
            <a:avLst/>
          </a:prstGeom>
        </p:spPr>
        <p:txBody>
          <a:bodyPr spcFirstLastPara="1" wrap="square" lIns="0" tIns="0" rIns="0" bIns="0" anchor="t" anchorCtr="0">
            <a:noAutofit/>
          </a:bodyPr>
          <a:lstStyle/>
          <a:p>
            <a:pPr marL="457200" lvl="0" indent="457200" algn="l" rtl="0">
              <a:spcBef>
                <a:spcPts val="0"/>
              </a:spcBef>
              <a:spcAft>
                <a:spcPts val="0"/>
              </a:spcAft>
              <a:buNone/>
            </a:pPr>
            <a:r>
              <a:rPr lang="en" sz="1900" b="1">
                <a:solidFill>
                  <a:schemeClr val="lt1"/>
                </a:solidFill>
                <a:latin typeface="Montserrat"/>
                <a:ea typeface="Montserrat"/>
                <a:cs typeface="Montserrat"/>
                <a:sym typeface="Montserrat"/>
              </a:rPr>
              <a:t>“</a:t>
            </a:r>
            <a:r>
              <a:rPr lang="en" sz="1900" b="1" i="1">
                <a:solidFill>
                  <a:schemeClr val="lt1"/>
                </a:solidFill>
                <a:latin typeface="Montserrat"/>
                <a:ea typeface="Montserrat"/>
                <a:cs typeface="Montserrat"/>
                <a:sym typeface="Montserrat"/>
              </a:rPr>
              <a:t>Our teacher-librarians offer teachers curriculum development resources that align with the site and district goals. For example, they have personally </a:t>
            </a:r>
            <a:endParaRPr sz="1900" b="1" i="1">
              <a:solidFill>
                <a:schemeClr val="lt1"/>
              </a:solidFill>
              <a:latin typeface="Montserrat"/>
              <a:ea typeface="Montserrat"/>
              <a:cs typeface="Montserrat"/>
              <a:sym typeface="Montserrat"/>
            </a:endParaRPr>
          </a:p>
          <a:p>
            <a:pPr marL="457200" lvl="0" indent="457200" algn="l" rtl="0">
              <a:spcBef>
                <a:spcPts val="0"/>
              </a:spcBef>
              <a:spcAft>
                <a:spcPts val="0"/>
              </a:spcAft>
              <a:buNone/>
            </a:pPr>
            <a:r>
              <a:rPr lang="en" sz="1900" b="1" i="1">
                <a:solidFill>
                  <a:schemeClr val="lt1"/>
                </a:solidFill>
                <a:latin typeface="Montserrat"/>
                <a:ea typeface="Montserrat"/>
                <a:cs typeface="Montserrat"/>
                <a:sym typeface="Montserrat"/>
              </a:rPr>
              <a:t>helped me develop an entire study unit on </a:t>
            </a:r>
            <a:endParaRPr sz="1900" b="1" i="1">
              <a:solidFill>
                <a:schemeClr val="lt1"/>
              </a:solidFill>
              <a:latin typeface="Montserrat"/>
              <a:ea typeface="Montserrat"/>
              <a:cs typeface="Montserrat"/>
              <a:sym typeface="Montserrat"/>
            </a:endParaRPr>
          </a:p>
          <a:p>
            <a:pPr marL="457200" lvl="0" indent="457200" algn="l" rtl="0">
              <a:spcBef>
                <a:spcPts val="0"/>
              </a:spcBef>
              <a:spcAft>
                <a:spcPts val="0"/>
              </a:spcAft>
              <a:buNone/>
            </a:pPr>
            <a:r>
              <a:rPr lang="en" sz="1900" b="1" i="1">
                <a:solidFill>
                  <a:schemeClr val="lt1"/>
                </a:solidFill>
                <a:latin typeface="Montserrat"/>
                <a:ea typeface="Montserrat"/>
                <a:cs typeface="Montserrat"/>
                <a:sym typeface="Montserrat"/>
              </a:rPr>
              <a:t>media literacy.  The services provided by our teacher-librarians are invaluable. Our library brings our campus to life and is key to the fulfilling, and meaningful experience students have</a:t>
            </a:r>
            <a:r>
              <a:rPr lang="en" sz="1900" b="1">
                <a:solidFill>
                  <a:schemeClr val="lt1"/>
                </a:solidFill>
                <a:latin typeface="Montserrat"/>
                <a:ea typeface="Montserrat"/>
                <a:cs typeface="Montserrat"/>
                <a:sym typeface="Montserrat"/>
              </a:rPr>
              <a:t>”</a:t>
            </a:r>
            <a:endParaRPr sz="1900" b="1">
              <a:solidFill>
                <a:schemeClr val="lt1"/>
              </a:solidFill>
              <a:latin typeface="Montserrat"/>
              <a:ea typeface="Montserrat"/>
              <a:cs typeface="Montserrat"/>
              <a:sym typeface="Montserrat"/>
            </a:endParaRPr>
          </a:p>
          <a:p>
            <a:pPr marL="457200" lvl="0" indent="457200" algn="r" rtl="0">
              <a:spcBef>
                <a:spcPts val="0"/>
              </a:spcBef>
              <a:spcAft>
                <a:spcPts val="0"/>
              </a:spcAft>
              <a:buNone/>
            </a:pPr>
            <a:endParaRPr sz="2000" b="1">
              <a:solidFill>
                <a:schemeClr val="lt1"/>
              </a:solidFill>
              <a:latin typeface="Montserrat"/>
              <a:ea typeface="Montserrat"/>
              <a:cs typeface="Montserrat"/>
              <a:sym typeface="Montserrat"/>
            </a:endParaRPr>
          </a:p>
          <a:p>
            <a:pPr marL="457200" lvl="0" indent="457200" algn="r" rtl="0">
              <a:spcBef>
                <a:spcPts val="0"/>
              </a:spcBef>
              <a:spcAft>
                <a:spcPts val="0"/>
              </a:spcAft>
              <a:buNone/>
            </a:pPr>
            <a:endParaRPr sz="2000" b="1">
              <a:solidFill>
                <a:schemeClr val="lt1"/>
              </a:solidFill>
              <a:latin typeface="Montserrat"/>
              <a:ea typeface="Montserrat"/>
              <a:cs typeface="Montserrat"/>
              <a:sym typeface="Montserrat"/>
            </a:endParaRPr>
          </a:p>
        </p:txBody>
      </p:sp>
      <p:sp>
        <p:nvSpPr>
          <p:cNvPr id="89" name="Google Shape;8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0" name="Google Shape;90;p17"/>
          <p:cNvSpPr txBox="1"/>
          <p:nvPr/>
        </p:nvSpPr>
        <p:spPr>
          <a:xfrm>
            <a:off x="169500" y="3548350"/>
            <a:ext cx="7787400" cy="940500"/>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0"/>
              </a:spcAft>
              <a:buNone/>
            </a:pPr>
            <a:r>
              <a:rPr lang="en" sz="1800" b="1">
                <a:solidFill>
                  <a:schemeClr val="lt1"/>
                </a:solidFill>
                <a:latin typeface="Montserrat"/>
                <a:ea typeface="Montserrat"/>
                <a:cs typeface="Montserrat"/>
                <a:sym typeface="Montserrat"/>
              </a:rPr>
              <a:t>   -- </a:t>
            </a:r>
            <a:r>
              <a:rPr lang="en" sz="1600" b="1">
                <a:solidFill>
                  <a:schemeClr val="lt1"/>
                </a:solidFill>
                <a:latin typeface="Montserrat"/>
                <a:ea typeface="Montserrat"/>
                <a:cs typeface="Montserrat"/>
                <a:sym typeface="Montserrat"/>
              </a:rPr>
              <a:t>Shanna Gagnon, SRVUSD Teacher of the Year </a:t>
            </a:r>
            <a:endParaRPr sz="1600" b="1">
              <a:solidFill>
                <a:schemeClr val="lt1"/>
              </a:solidFill>
              <a:latin typeface="Montserrat"/>
              <a:ea typeface="Montserrat"/>
              <a:cs typeface="Montserrat"/>
              <a:sym typeface="Montserrat"/>
            </a:endParaRPr>
          </a:p>
          <a:p>
            <a:pPr marL="457200" lvl="0" indent="457200" algn="l" rtl="0">
              <a:lnSpc>
                <a:spcPct val="115000"/>
              </a:lnSpc>
              <a:spcBef>
                <a:spcPts val="0"/>
              </a:spcBef>
              <a:spcAft>
                <a:spcPts val="0"/>
              </a:spcAft>
              <a:buNone/>
            </a:pPr>
            <a:r>
              <a:rPr lang="en" sz="1600" b="1">
                <a:solidFill>
                  <a:schemeClr val="lt1"/>
                </a:solidFill>
                <a:latin typeface="Montserrat"/>
                <a:ea typeface="Montserrat"/>
                <a:cs typeface="Montserrat"/>
                <a:sym typeface="Montserrat"/>
              </a:rPr>
              <a:t>                                                          2018-2019</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endParaRPr sz="1000">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3607675" y="911700"/>
            <a:ext cx="5421600" cy="4188300"/>
          </a:xfrm>
          <a:prstGeom prst="rect">
            <a:avLst/>
          </a:prstGeom>
        </p:spPr>
        <p:txBody>
          <a:bodyPr spcFirstLastPara="1" wrap="square" lIns="0" tIns="0" rIns="0" bIns="0" anchor="ctr" anchorCtr="0">
            <a:noAutofit/>
          </a:bodyPr>
          <a:lstStyle/>
          <a:p>
            <a:pPr marL="457200" lvl="0" indent="-342900" algn="l" rtl="0">
              <a:spcBef>
                <a:spcPts val="60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Bridging curriculum and projects</a:t>
            </a:r>
            <a:endParaRPr b="1">
              <a:solidFill>
                <a:schemeClr val="accent1"/>
              </a:solidFill>
              <a:latin typeface="Montserrat"/>
              <a:ea typeface="Montserrat"/>
              <a:cs typeface="Montserrat"/>
              <a:sym typeface="Montserrat"/>
            </a:endParaRPr>
          </a:p>
          <a:p>
            <a:pPr marL="457200" lvl="0" indent="-342900" algn="l" rtl="0">
              <a:spcBef>
                <a:spcPts val="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Co-teaching</a:t>
            </a:r>
            <a:endParaRPr b="1">
              <a:solidFill>
                <a:schemeClr val="accent1"/>
              </a:solidFill>
              <a:latin typeface="Montserrat"/>
              <a:ea typeface="Montserrat"/>
              <a:cs typeface="Montserrat"/>
              <a:sym typeface="Montserrat"/>
            </a:endParaRPr>
          </a:p>
          <a:p>
            <a:pPr marL="457200" lvl="0" indent="-342900" algn="l" rtl="0">
              <a:spcBef>
                <a:spcPts val="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Providing resources</a:t>
            </a:r>
            <a:endParaRPr b="1">
              <a:solidFill>
                <a:schemeClr val="accent1"/>
              </a:solidFill>
              <a:latin typeface="Montserrat"/>
              <a:ea typeface="Montserrat"/>
              <a:cs typeface="Montserrat"/>
              <a:sym typeface="Montserrat"/>
            </a:endParaRPr>
          </a:p>
          <a:p>
            <a:pPr marL="457200" lvl="0" indent="-342900" algn="l" rtl="0">
              <a:spcBef>
                <a:spcPts val="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Creating Text sets</a:t>
            </a:r>
            <a:endParaRPr b="1">
              <a:solidFill>
                <a:schemeClr val="accent1"/>
              </a:solidFill>
              <a:latin typeface="Montserrat"/>
              <a:ea typeface="Montserrat"/>
              <a:cs typeface="Montserrat"/>
              <a:sym typeface="Montserrat"/>
            </a:endParaRPr>
          </a:p>
          <a:p>
            <a:pPr marL="457200" lvl="0" indent="-342900" algn="l" rtl="0">
              <a:spcBef>
                <a:spcPts val="60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Working with small groups</a:t>
            </a:r>
            <a:endParaRPr b="1">
              <a:solidFill>
                <a:schemeClr val="accent1"/>
              </a:solidFill>
              <a:latin typeface="Montserrat"/>
              <a:ea typeface="Montserrat"/>
              <a:cs typeface="Montserrat"/>
              <a:sym typeface="Montserrat"/>
            </a:endParaRPr>
          </a:p>
          <a:p>
            <a:pPr marL="457200" lvl="0" indent="-342900" algn="l" rtl="0">
              <a:spcBef>
                <a:spcPts val="100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Brainstorming ideas for units/growing and building</a:t>
            </a:r>
            <a:endParaRPr b="1">
              <a:solidFill>
                <a:schemeClr val="accent1"/>
              </a:solidFill>
              <a:latin typeface="Montserrat"/>
              <a:ea typeface="Montserrat"/>
              <a:cs typeface="Montserrat"/>
              <a:sym typeface="Montserrat"/>
            </a:endParaRPr>
          </a:p>
          <a:p>
            <a:pPr marL="457200" lvl="0" indent="-342900" algn="l" rtl="0">
              <a:spcBef>
                <a:spcPts val="1000"/>
              </a:spcBef>
              <a:spcAft>
                <a:spcPts val="0"/>
              </a:spcAft>
              <a:buClr>
                <a:schemeClr val="accent1"/>
              </a:buClr>
              <a:buSzPts val="1800"/>
              <a:buFont typeface="Montserrat"/>
              <a:buChar char="●"/>
            </a:pPr>
            <a:r>
              <a:rPr lang="en" b="1">
                <a:solidFill>
                  <a:schemeClr val="accent1"/>
                </a:solidFill>
                <a:latin typeface="Montserrat"/>
                <a:ea typeface="Montserrat"/>
                <a:cs typeface="Montserrat"/>
                <a:sym typeface="Montserrat"/>
              </a:rPr>
              <a:t>Focusing on Universal Design for Learning (UDL) and tech tools integration</a:t>
            </a:r>
            <a:endParaRPr b="1">
              <a:solidFill>
                <a:schemeClr val="accent1"/>
              </a:solidFill>
              <a:latin typeface="Montserrat"/>
              <a:ea typeface="Montserrat"/>
              <a:cs typeface="Montserrat"/>
              <a:sym typeface="Montserrat"/>
            </a:endParaRPr>
          </a:p>
          <a:p>
            <a:pPr marL="457200" lvl="0" indent="0" algn="l" rtl="0">
              <a:spcBef>
                <a:spcPts val="1000"/>
              </a:spcBef>
              <a:spcAft>
                <a:spcPts val="0"/>
              </a:spcAft>
              <a:buNone/>
            </a:pPr>
            <a:endParaRPr b="1">
              <a:solidFill>
                <a:schemeClr val="accent1"/>
              </a:solidFill>
              <a:latin typeface="Montserrat"/>
              <a:ea typeface="Montserrat"/>
              <a:cs typeface="Montserrat"/>
              <a:sym typeface="Montserrat"/>
            </a:endParaRPr>
          </a:p>
          <a:p>
            <a:pPr marL="0" lvl="0" indent="0" algn="l" rtl="0">
              <a:spcBef>
                <a:spcPts val="1000"/>
              </a:spcBef>
              <a:spcAft>
                <a:spcPts val="1000"/>
              </a:spcAft>
              <a:buNone/>
            </a:pPr>
            <a:endParaRPr/>
          </a:p>
        </p:txBody>
      </p:sp>
      <p:sp>
        <p:nvSpPr>
          <p:cNvPr id="96" name="Google Shape;96;p18"/>
          <p:cNvSpPr txBox="1">
            <a:spLocks noGrp="1"/>
          </p:cNvSpPr>
          <p:nvPr>
            <p:ph type="title"/>
          </p:nvPr>
        </p:nvSpPr>
        <p:spPr>
          <a:xfrm>
            <a:off x="699000" y="911700"/>
            <a:ext cx="2329800" cy="3387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Collaborating</a:t>
            </a:r>
            <a:endParaRPr sz="2400"/>
          </a:p>
          <a:p>
            <a:pPr marL="0" lvl="0" indent="0" algn="l" rtl="0">
              <a:spcBef>
                <a:spcPts val="0"/>
              </a:spcBef>
              <a:spcAft>
                <a:spcPts val="0"/>
              </a:spcAft>
              <a:buNone/>
            </a:pPr>
            <a:r>
              <a:rPr lang="en" sz="2400"/>
              <a:t>        on</a:t>
            </a:r>
            <a:endParaRPr sz="2400"/>
          </a:p>
          <a:p>
            <a:pPr marL="0" lvl="0" indent="0" algn="l" rtl="0">
              <a:spcBef>
                <a:spcPts val="0"/>
              </a:spcBef>
              <a:spcAft>
                <a:spcPts val="0"/>
              </a:spcAft>
              <a:buNone/>
            </a:pPr>
            <a:r>
              <a:rPr lang="en" sz="2400"/>
              <a:t>Curriculum </a:t>
            </a:r>
            <a:endParaRPr sz="2400"/>
          </a:p>
        </p:txBody>
      </p:sp>
      <p:sp>
        <p:nvSpPr>
          <p:cNvPr id="97" name="Google Shape;97;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03" name="Google Shape;103;p19"/>
          <p:cNvSpPr txBox="1"/>
          <p:nvPr/>
        </p:nvSpPr>
        <p:spPr>
          <a:xfrm>
            <a:off x="1455300" y="1151625"/>
            <a:ext cx="18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104" name="Google Shape;104;p19"/>
          <p:cNvSpPr txBox="1"/>
          <p:nvPr/>
        </p:nvSpPr>
        <p:spPr>
          <a:xfrm>
            <a:off x="976550" y="956100"/>
            <a:ext cx="6789600" cy="316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2000" b="1" i="1">
                <a:solidFill>
                  <a:schemeClr val="lt1"/>
                </a:solidFill>
                <a:latin typeface="Montserrat"/>
                <a:ea typeface="Montserrat"/>
                <a:cs typeface="Montserrat"/>
                <a:sym typeface="Montserrat"/>
              </a:rPr>
              <a:t>“As a parent, I especially appreciate the grade-level lessons that focus on research skills and evaluating authentic sources. Our children are flooded with content given the rise in technology and social media. These lessons are critical to help them sift through what is real and what is noise.”  </a:t>
            </a:r>
            <a:r>
              <a:rPr lang="en" sz="2400" i="1">
                <a:solidFill>
                  <a:schemeClr val="lt1"/>
                </a:solidFill>
                <a:latin typeface="Cambria"/>
                <a:ea typeface="Cambria"/>
                <a:cs typeface="Cambria"/>
                <a:sym typeface="Cambria"/>
              </a:rPr>
              <a:t>   </a:t>
            </a:r>
            <a:endParaRPr sz="2400" i="1">
              <a:solidFill>
                <a:schemeClr val="lt1"/>
              </a:solidFill>
              <a:latin typeface="Cambria"/>
              <a:ea typeface="Cambria"/>
              <a:cs typeface="Cambria"/>
              <a:sym typeface="Cambria"/>
            </a:endParaRPr>
          </a:p>
          <a:p>
            <a:pPr marL="0" lvl="0" indent="0" algn="r" rtl="0">
              <a:lnSpc>
                <a:spcPct val="115000"/>
              </a:lnSpc>
              <a:spcBef>
                <a:spcPts val="1000"/>
              </a:spcBef>
              <a:spcAft>
                <a:spcPts val="1000"/>
              </a:spcAft>
              <a:buNone/>
            </a:pPr>
            <a:r>
              <a:rPr lang="en" sz="2000" b="1">
                <a:solidFill>
                  <a:schemeClr val="lt1"/>
                </a:solidFill>
                <a:latin typeface="Montserrat"/>
                <a:ea typeface="Montserrat"/>
                <a:cs typeface="Montserrat"/>
                <a:sym typeface="Montserrat"/>
              </a:rPr>
              <a:t>-Cecilia Brear, Parent</a:t>
            </a:r>
            <a:endParaRPr sz="2000" b="1">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575500" y="860550"/>
            <a:ext cx="2347200" cy="3422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  Teaching</a:t>
            </a:r>
            <a:endParaRPr/>
          </a:p>
          <a:p>
            <a:pPr marL="0" lvl="0" indent="0" algn="l" rtl="0">
              <a:spcBef>
                <a:spcPts val="0"/>
              </a:spcBef>
              <a:spcAft>
                <a:spcPts val="0"/>
              </a:spcAft>
              <a:buNone/>
            </a:pPr>
            <a:r>
              <a:rPr lang="en"/>
              <a:t>  Research</a:t>
            </a:r>
            <a:endParaRPr/>
          </a:p>
          <a:p>
            <a:pPr marL="0" lvl="0" indent="0" algn="l" rtl="0">
              <a:spcBef>
                <a:spcPts val="0"/>
              </a:spcBef>
              <a:spcAft>
                <a:spcPts val="0"/>
              </a:spcAft>
              <a:buNone/>
            </a:pPr>
            <a:r>
              <a:rPr lang="en"/>
              <a:t>     and Information</a:t>
            </a:r>
            <a:endParaRPr/>
          </a:p>
          <a:p>
            <a:pPr marL="0" lvl="0" indent="0" algn="l" rtl="0">
              <a:spcBef>
                <a:spcPts val="0"/>
              </a:spcBef>
              <a:spcAft>
                <a:spcPts val="0"/>
              </a:spcAft>
              <a:buNone/>
            </a:pPr>
            <a:r>
              <a:rPr lang="en"/>
              <a:t>  Literacy </a:t>
            </a:r>
            <a:endParaRPr/>
          </a:p>
          <a:p>
            <a:pPr marL="0" lvl="0" indent="0" algn="l" rtl="0">
              <a:spcBef>
                <a:spcPts val="0"/>
              </a:spcBef>
              <a:spcAft>
                <a:spcPts val="0"/>
              </a:spcAft>
              <a:buNone/>
            </a:pPr>
            <a:r>
              <a:rPr lang="en"/>
              <a:t>  Skills</a:t>
            </a:r>
            <a:endParaRPr/>
          </a:p>
        </p:txBody>
      </p:sp>
      <p:sp>
        <p:nvSpPr>
          <p:cNvPr id="110" name="Google Shape;110;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1" name="Google Shape;111;p20"/>
          <p:cNvSpPr txBox="1"/>
          <p:nvPr/>
        </p:nvSpPr>
        <p:spPr>
          <a:xfrm>
            <a:off x="3739425" y="762475"/>
            <a:ext cx="4583700" cy="4525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000" b="1" i="1">
                <a:solidFill>
                  <a:srgbClr val="4A86E8"/>
                </a:solidFill>
                <a:latin typeface="Montserrat"/>
                <a:ea typeface="Montserrat"/>
                <a:cs typeface="Montserrat"/>
                <a:sym typeface="Montserrat"/>
              </a:rPr>
              <a:t>Including:</a:t>
            </a:r>
            <a:endParaRPr sz="2000" b="1" i="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Fact vs fiction</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Finding reliable sources</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Analyzing bias</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Visual  literacy</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Media literacy- transliteracy</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Digital Citizenship</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Using databases vs googling</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Keyword Searching</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Copyright</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Online safety</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Detecting Misinformation and Disinformation</a:t>
            </a:r>
            <a:endParaRPr sz="1800" b="1">
              <a:solidFill>
                <a:srgbClr val="4A86E8"/>
              </a:solidFill>
              <a:latin typeface="Montserrat"/>
              <a:ea typeface="Montserrat"/>
              <a:cs typeface="Montserrat"/>
              <a:sym typeface="Montserrat"/>
            </a:endParaRPr>
          </a:p>
          <a:p>
            <a:pPr marL="457200" lvl="0" indent="-342900" algn="l" rtl="0">
              <a:spcBef>
                <a:spcPts val="0"/>
              </a:spcBef>
              <a:spcAft>
                <a:spcPts val="0"/>
              </a:spcAft>
              <a:buClr>
                <a:srgbClr val="4A86E8"/>
              </a:buClr>
              <a:buSzPts val="1800"/>
              <a:buFont typeface="Montserrat"/>
              <a:buChar char="●"/>
            </a:pPr>
            <a:r>
              <a:rPr lang="en" sz="1800" b="1">
                <a:solidFill>
                  <a:srgbClr val="4A86E8"/>
                </a:solidFill>
                <a:latin typeface="Montserrat"/>
                <a:ea typeface="Montserrat"/>
                <a:cs typeface="Montserrat"/>
                <a:sym typeface="Montserrat"/>
              </a:rPr>
              <a:t>Social media awareness </a:t>
            </a:r>
            <a:endParaRPr sz="1800" b="1">
              <a:solidFill>
                <a:srgbClr val="4A86E8"/>
              </a:solidFill>
              <a:latin typeface="Montserrat"/>
              <a:ea typeface="Montserrat"/>
              <a:cs typeface="Montserrat"/>
              <a:sym typeface="Montserrat"/>
            </a:endParaRPr>
          </a:p>
          <a:p>
            <a:pPr marL="0" lvl="0" indent="0" algn="l" rtl="0">
              <a:spcBef>
                <a:spcPts val="0"/>
              </a:spcBef>
              <a:spcAft>
                <a:spcPts val="0"/>
              </a:spcAft>
              <a:buNone/>
            </a:pPr>
            <a:endParaRPr>
              <a:latin typeface="Montserrat Light"/>
              <a:ea typeface="Montserrat Light"/>
              <a:cs typeface="Montserrat Light"/>
              <a:sym typeface="Montserrat Light"/>
            </a:endParaRPr>
          </a:p>
          <a:p>
            <a:pPr marL="0" lvl="0" indent="0" algn="l" rtl="0">
              <a:spcBef>
                <a:spcPts val="0"/>
              </a:spcBef>
              <a:spcAft>
                <a:spcPts val="0"/>
              </a:spcAft>
              <a:buNone/>
            </a:pPr>
            <a:endParaRPr>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idx="4294967295"/>
          </p:nvPr>
        </p:nvSpPr>
        <p:spPr>
          <a:xfrm>
            <a:off x="695550" y="694800"/>
            <a:ext cx="7752900" cy="3164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sz="2000" i="1"/>
          </a:p>
          <a:p>
            <a:pPr marL="0" lvl="0" indent="0" algn="l" rtl="0">
              <a:spcBef>
                <a:spcPts val="0"/>
              </a:spcBef>
              <a:spcAft>
                <a:spcPts val="0"/>
              </a:spcAft>
              <a:buNone/>
            </a:pPr>
            <a:r>
              <a:rPr lang="en" sz="2000" i="1"/>
              <a:t>“Librarians guide, they instruct, they point us in </a:t>
            </a:r>
            <a:endParaRPr sz="2000" i="1"/>
          </a:p>
          <a:p>
            <a:pPr marL="0" lvl="0" indent="0" algn="l" rtl="0">
              <a:spcBef>
                <a:spcPts val="0"/>
              </a:spcBef>
              <a:spcAft>
                <a:spcPts val="0"/>
              </a:spcAft>
              <a:buNone/>
            </a:pPr>
            <a:r>
              <a:rPr lang="en" sz="2000" i="1"/>
              <a:t>the right direction. They help us to become not </a:t>
            </a:r>
            <a:endParaRPr sz="2000" i="1"/>
          </a:p>
          <a:p>
            <a:pPr marL="0" lvl="0" indent="0" algn="l" rtl="0">
              <a:spcBef>
                <a:spcPts val="0"/>
              </a:spcBef>
              <a:spcAft>
                <a:spcPts val="0"/>
              </a:spcAft>
              <a:buNone/>
            </a:pPr>
            <a:r>
              <a:rPr lang="en" sz="2000" i="1"/>
              <a:t>only better readers, but better citizens. The San </a:t>
            </a:r>
            <a:endParaRPr sz="2000" i="1"/>
          </a:p>
          <a:p>
            <a:pPr marL="0" lvl="0" indent="0" algn="l" rtl="0">
              <a:spcBef>
                <a:spcPts val="0"/>
              </a:spcBef>
              <a:spcAft>
                <a:spcPts val="0"/>
              </a:spcAft>
              <a:buNone/>
            </a:pPr>
            <a:r>
              <a:rPr lang="en" sz="2000" i="1"/>
              <a:t>Ramon Valley Unified School District is fortunate to have an extraordinary team of library personnel. In supporting them and their work you are supporting your children, our community, and helping create a stronger future for all of us.” </a:t>
            </a:r>
            <a:endParaRPr sz="2000"/>
          </a:p>
          <a:p>
            <a:pPr marL="0" lvl="0" indent="0" algn="r" rtl="0">
              <a:spcBef>
                <a:spcPts val="0"/>
              </a:spcBef>
              <a:spcAft>
                <a:spcPts val="0"/>
              </a:spcAft>
              <a:buNone/>
            </a:pPr>
            <a:endParaRPr sz="2000"/>
          </a:p>
        </p:txBody>
      </p:sp>
      <p:sp>
        <p:nvSpPr>
          <p:cNvPr id="117" name="Google Shape;117;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8" name="Google Shape;118;p21"/>
          <p:cNvSpPr txBox="1"/>
          <p:nvPr/>
        </p:nvSpPr>
        <p:spPr>
          <a:xfrm>
            <a:off x="355300" y="3706625"/>
            <a:ext cx="7529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Montserrat ExtraBold"/>
                <a:ea typeface="Montserrat ExtraBold"/>
                <a:cs typeface="Montserrat ExtraBold"/>
                <a:sym typeface="Montserrat ExtraBold"/>
              </a:rPr>
              <a:t>       </a:t>
            </a:r>
            <a:r>
              <a:rPr lang="en" sz="1600">
                <a:solidFill>
                  <a:schemeClr val="lt1"/>
                </a:solidFill>
                <a:latin typeface="Montserrat ExtraBold"/>
                <a:ea typeface="Montserrat ExtraBold"/>
                <a:cs typeface="Montserrat ExtraBold"/>
                <a:sym typeface="Montserrat ExtraBold"/>
              </a:rPr>
              <a:t>-- Michael Barnard, Owner </a:t>
            </a:r>
            <a:endParaRPr sz="1600">
              <a:solidFill>
                <a:schemeClr val="lt1"/>
              </a:solidFill>
              <a:latin typeface="Montserrat ExtraBold"/>
              <a:ea typeface="Montserrat ExtraBold"/>
              <a:cs typeface="Montserrat ExtraBold"/>
              <a:sym typeface="Montserrat ExtraBold"/>
            </a:endParaRPr>
          </a:p>
          <a:p>
            <a:pPr marL="0" lvl="0" indent="0" algn="l" rtl="0">
              <a:spcBef>
                <a:spcPts val="0"/>
              </a:spcBef>
              <a:spcAft>
                <a:spcPts val="0"/>
              </a:spcAft>
              <a:buNone/>
            </a:pPr>
            <a:r>
              <a:rPr lang="en" sz="1600">
                <a:solidFill>
                  <a:schemeClr val="lt1"/>
                </a:solidFill>
                <a:latin typeface="Montserrat ExtraBold"/>
                <a:ea typeface="Montserrat ExtraBold"/>
                <a:cs typeface="Montserrat ExtraBold"/>
                <a:sym typeface="Montserrat ExtraBold"/>
              </a:rPr>
              <a:t>         Rakestraw Books, Danville</a:t>
            </a:r>
            <a:endParaRPr sz="1000">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On-screen Show (16:9)</PresentationFormat>
  <Paragraphs>130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Montserrat ExtraBold</vt:lpstr>
      <vt:lpstr>Cambria</vt:lpstr>
      <vt:lpstr>Montserrat</vt:lpstr>
      <vt:lpstr>Arial</vt:lpstr>
      <vt:lpstr>Montserrat Light</vt:lpstr>
      <vt:lpstr>Juliet template</vt:lpstr>
      <vt:lpstr>Transforming our SRVUSD Secondary Libraries</vt:lpstr>
      <vt:lpstr> Welcome  </vt:lpstr>
      <vt:lpstr>“Our teacher- librarian is instrumental in our literacy needs in that she provides support and collaboration, knowledge of current reading trends, research and educational practices, and shares a love of reading with all of us.”  </vt:lpstr>
      <vt:lpstr>Fostering Literacy</vt:lpstr>
      <vt:lpstr>PowerPoint Presentation</vt:lpstr>
      <vt:lpstr>Collaborating         on Curriculum </vt:lpstr>
      <vt:lpstr>PowerPoint Presentation</vt:lpstr>
      <vt:lpstr>  Teaching   Research      and Information   Literacy    Skills</vt:lpstr>
      <vt:lpstr> “Librarians guide, they instruct, they point us in  the right direction. They help us to become not  only better readers, but better citizens. The San  Ramon Valley Unified School District is fortunate to have an extraordinary team of library personnel. In supporting them and their work you are supporting your children, our community, and helping create a stronger future for all of us.”  </vt:lpstr>
      <vt:lpstr>Connecting with Community</vt:lpstr>
      <vt:lpstr>“To me, the library is a place to find a new adventure and explore.” </vt:lpstr>
      <vt:lpstr>Moving Beyond the Books</vt:lpstr>
      <vt:lpstr>PowerPoint Presentation</vt:lpstr>
      <vt:lpstr>Supporting       all Students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our SRVUSD Secondary Libraries</dc:title>
  <dc:creator>Fischer, Cindy [EC]</dc:creator>
  <cp:lastModifiedBy>Fischer, Cindy [EC]</cp:lastModifiedBy>
  <cp:revision>1</cp:revision>
  <dcterms:modified xsi:type="dcterms:W3CDTF">2021-04-19T20:16:53Z</dcterms:modified>
</cp:coreProperties>
</file>